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notesSlides/notesSlide31.xml" ContentType="application/vnd.openxmlformats-officedocument.presentationml.notesSlide+xml"/>
  <Override PartName="/ppt/charts/chart2.xml" ContentType="application/vnd.openxmlformats-officedocument.drawingml.chart+xml"/>
  <Override PartName="/ppt/notesSlides/notesSlide32.xml" ContentType="application/vnd.openxmlformats-officedocument.presentationml.notesSlide+xml"/>
  <Override PartName="/ppt/charts/chart3.xml" ContentType="application/vnd.openxmlformats-officedocument.drawingml.chart+xml"/>
  <Override PartName="/ppt/notesSlides/notesSlide33.xml" ContentType="application/vnd.openxmlformats-officedocument.presentationml.notesSlide+xml"/>
  <Override PartName="/ppt/charts/chart4.xml" ContentType="application/vnd.openxmlformats-officedocument.drawingml.chart+xml"/>
  <Override PartName="/ppt/notesSlides/notesSlide34.xml" ContentType="application/vnd.openxmlformats-officedocument.presentationml.notesSlide+xml"/>
  <Override PartName="/ppt/charts/chart5.xml" ContentType="application/vnd.openxmlformats-officedocument.drawingml.chart+xml"/>
  <Override PartName="/ppt/notesSlides/notesSlide35.xml" ContentType="application/vnd.openxmlformats-officedocument.presentationml.notesSlide+xml"/>
  <Override PartName="/ppt/charts/chart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43"/>
  </p:notesMasterIdLst>
  <p:handoutMasterIdLst>
    <p:handoutMasterId r:id="rId44"/>
  </p:handoutMasterIdLst>
  <p:sldIdLst>
    <p:sldId id="302" r:id="rId3"/>
    <p:sldId id="360" r:id="rId4"/>
    <p:sldId id="353" r:id="rId5"/>
    <p:sldId id="354" r:id="rId6"/>
    <p:sldId id="355" r:id="rId7"/>
    <p:sldId id="356" r:id="rId8"/>
    <p:sldId id="357" r:id="rId9"/>
    <p:sldId id="336" r:id="rId10"/>
    <p:sldId id="337" r:id="rId11"/>
    <p:sldId id="338" r:id="rId12"/>
    <p:sldId id="339" r:id="rId13"/>
    <p:sldId id="340" r:id="rId14"/>
    <p:sldId id="341" r:id="rId15"/>
    <p:sldId id="342" r:id="rId16"/>
    <p:sldId id="358" r:id="rId17"/>
    <p:sldId id="343" r:id="rId18"/>
    <p:sldId id="344" r:id="rId19"/>
    <p:sldId id="345" r:id="rId20"/>
    <p:sldId id="346" r:id="rId21"/>
    <p:sldId id="347" r:id="rId22"/>
    <p:sldId id="359" r:id="rId23"/>
    <p:sldId id="348" r:id="rId24"/>
    <p:sldId id="349" r:id="rId25"/>
    <p:sldId id="350" r:id="rId26"/>
    <p:sldId id="351" r:id="rId27"/>
    <p:sldId id="352" r:id="rId28"/>
    <p:sldId id="335" r:id="rId29"/>
    <p:sldId id="307" r:id="rId30"/>
    <p:sldId id="321" r:id="rId31"/>
    <p:sldId id="309" r:id="rId32"/>
    <p:sldId id="310" r:id="rId33"/>
    <p:sldId id="311" r:id="rId34"/>
    <p:sldId id="312" r:id="rId35"/>
    <p:sldId id="313" r:id="rId36"/>
    <p:sldId id="314" r:id="rId37"/>
    <p:sldId id="315" r:id="rId38"/>
    <p:sldId id="316" r:id="rId39"/>
    <p:sldId id="317" r:id="rId40"/>
    <p:sldId id="318" r:id="rId41"/>
    <p:sldId id="319" r:id="rId42"/>
  </p:sldIdLst>
  <p:sldSz cx="9144000" cy="6858000" type="screen4x3"/>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60"/>
            <p14:sldId id="353"/>
            <p14:sldId id="354"/>
            <p14:sldId id="355"/>
            <p14:sldId id="356"/>
          </p14:sldIdLst>
        </p14:section>
        <p14:section name="Object Detectrion" id="{1EAC03A4-AD91-4A4A-8E9E-6D5836CA6C4E}">
          <p14:sldIdLst>
            <p14:sldId id="357"/>
            <p14:sldId id="336"/>
            <p14:sldId id="337"/>
            <p14:sldId id="338"/>
            <p14:sldId id="339"/>
            <p14:sldId id="340"/>
            <p14:sldId id="341"/>
            <p14:sldId id="342"/>
          </p14:sldIdLst>
        </p14:section>
        <p14:section name="Tracking" id="{D6B3BA2A-CA0A-452E-A2EF-CE2E2E7512C2}">
          <p14:sldIdLst>
            <p14:sldId id="358"/>
            <p14:sldId id="343"/>
            <p14:sldId id="344"/>
            <p14:sldId id="345"/>
            <p14:sldId id="346"/>
            <p14:sldId id="347"/>
          </p14:sldIdLst>
        </p14:section>
        <p14:section name="Wrap-up" id="{7C9CA8F4-F53D-4AA3-8890-16A1EBBC73FB}">
          <p14:sldIdLst>
            <p14:sldId id="359"/>
            <p14:sldId id="348"/>
            <p14:sldId id="349"/>
            <p14:sldId id="350"/>
            <p14:sldId id="351"/>
            <p14:sldId id="352"/>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5"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2" autoAdjust="0"/>
    <p:restoredTop sz="74419" autoAdjust="0"/>
  </p:normalViewPr>
  <p:slideViewPr>
    <p:cSldViewPr showGuides="1">
      <p:cViewPr varScale="1">
        <p:scale>
          <a:sx n="70" d="100"/>
          <a:sy n="70" d="100"/>
        </p:scale>
        <p:origin x="2028" y="78"/>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77E-4C23-A06F-A9A391D8E6D4}"/>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77E-4C23-A06F-A9A391D8E6D4}"/>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77E-4C23-A06F-A9A391D8E6D4}"/>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877E-4C23-A06F-A9A391D8E6D4}"/>
            </c:ext>
          </c:extLst>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extLst>
            <c:ext xmlns:c16="http://schemas.microsoft.com/office/drawing/2014/chart" uri="{C3380CC4-5D6E-409C-BE32-E72D297353CC}">
              <c16:uniqueId val="{00000004-877E-4C23-A06F-A9A391D8E6D4}"/>
            </c:ext>
          </c:extLst>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extLst>
            <c:ext xmlns:c16="http://schemas.microsoft.com/office/drawing/2014/chart" uri="{C3380CC4-5D6E-409C-BE32-E72D297353CC}">
              <c16:uniqueId val="{00000005-877E-4C23-A06F-A9A391D8E6D4}"/>
            </c:ext>
          </c:extLst>
        </c:ser>
        <c:dLbls>
          <c:showLegendKey val="0"/>
          <c:showVal val="0"/>
          <c:showCatName val="0"/>
          <c:showSerName val="0"/>
          <c:showPercent val="0"/>
          <c:showBubbleSize val="0"/>
        </c:dLbls>
        <c:gapWidth val="150"/>
        <c:axId val="1630826608"/>
        <c:axId val="1630828784"/>
      </c:barChart>
      <c:catAx>
        <c:axId val="1630826608"/>
        <c:scaling>
          <c:orientation val="minMax"/>
        </c:scaling>
        <c:delete val="0"/>
        <c:axPos val="b"/>
        <c:numFmt formatCode="General" sourceLinked="0"/>
        <c:majorTickMark val="out"/>
        <c:minorTickMark val="none"/>
        <c:tickLblPos val="nextTo"/>
        <c:crossAx val="1630828784"/>
        <c:crosses val="autoZero"/>
        <c:auto val="1"/>
        <c:lblAlgn val="ctr"/>
        <c:lblOffset val="100"/>
        <c:noMultiLvlLbl val="0"/>
      </c:catAx>
      <c:valAx>
        <c:axId val="1630828784"/>
        <c:scaling>
          <c:orientation val="minMax"/>
        </c:scaling>
        <c:delete val="0"/>
        <c:axPos val="l"/>
        <c:majorGridlines/>
        <c:numFmt formatCode="General" sourceLinked="1"/>
        <c:majorTickMark val="out"/>
        <c:minorTickMark val="none"/>
        <c:tickLblPos val="nextTo"/>
        <c:crossAx val="1630826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66E-4DEC-AFC0-D868008FCD02}"/>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66E-4DEC-AFC0-D868008FCD02}"/>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66E-4DEC-AFC0-D868008FCD02}"/>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966E-4DEC-AFC0-D868008FCD02}"/>
            </c:ext>
          </c:extLst>
        </c:ser>
        <c:dLbls>
          <c:showLegendKey val="0"/>
          <c:showVal val="0"/>
          <c:showCatName val="0"/>
          <c:showSerName val="0"/>
          <c:showPercent val="0"/>
          <c:showBubbleSize val="0"/>
        </c:dLbls>
        <c:gapWidth val="150"/>
        <c:axId val="1630829872"/>
        <c:axId val="1628236624"/>
      </c:barChart>
      <c:catAx>
        <c:axId val="1630829872"/>
        <c:scaling>
          <c:orientation val="minMax"/>
        </c:scaling>
        <c:delete val="0"/>
        <c:axPos val="b"/>
        <c:numFmt formatCode="General" sourceLinked="0"/>
        <c:majorTickMark val="out"/>
        <c:minorTickMark val="none"/>
        <c:tickLblPos val="nextTo"/>
        <c:crossAx val="1628236624"/>
        <c:crosses val="autoZero"/>
        <c:auto val="1"/>
        <c:lblAlgn val="ctr"/>
        <c:lblOffset val="100"/>
        <c:noMultiLvlLbl val="0"/>
      </c:catAx>
      <c:valAx>
        <c:axId val="1628236624"/>
        <c:scaling>
          <c:orientation val="minMax"/>
        </c:scaling>
        <c:delete val="0"/>
        <c:axPos val="l"/>
        <c:majorGridlines/>
        <c:numFmt formatCode="General" sourceLinked="1"/>
        <c:majorTickMark val="out"/>
        <c:minorTickMark val="none"/>
        <c:tickLblPos val="nextTo"/>
        <c:crossAx val="163082987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A06-43AC-9E4E-2100A8ED3B8F}"/>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A06-43AC-9E4E-2100A8ED3B8F}"/>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A06-43AC-9E4E-2100A8ED3B8F}"/>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5A06-43AC-9E4E-2100A8ED3B8F}"/>
            </c:ext>
          </c:extLst>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extLst>
            <c:ext xmlns:c16="http://schemas.microsoft.com/office/drawing/2014/chart" uri="{C3380CC4-5D6E-409C-BE32-E72D297353CC}">
              <c16:uniqueId val="{00000004-5A06-43AC-9E4E-2100A8ED3B8F}"/>
            </c:ext>
          </c:extLst>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extLst>
            <c:ext xmlns:c16="http://schemas.microsoft.com/office/drawing/2014/chart" uri="{C3380CC4-5D6E-409C-BE32-E72D297353CC}">
              <c16:uniqueId val="{00000005-5A06-43AC-9E4E-2100A8ED3B8F}"/>
            </c:ext>
          </c:extLst>
        </c:ser>
        <c:dLbls>
          <c:showLegendKey val="0"/>
          <c:showVal val="0"/>
          <c:showCatName val="0"/>
          <c:showSerName val="0"/>
          <c:showPercent val="0"/>
          <c:showBubbleSize val="0"/>
        </c:dLbls>
        <c:marker val="1"/>
        <c:smooth val="0"/>
        <c:axId val="1724820928"/>
        <c:axId val="1724827456"/>
      </c:lineChart>
      <c:catAx>
        <c:axId val="1724820928"/>
        <c:scaling>
          <c:orientation val="minMax"/>
        </c:scaling>
        <c:delete val="0"/>
        <c:axPos val="b"/>
        <c:numFmt formatCode="General" sourceLinked="0"/>
        <c:majorTickMark val="out"/>
        <c:minorTickMark val="none"/>
        <c:tickLblPos val="nextTo"/>
        <c:crossAx val="1724827456"/>
        <c:crosses val="autoZero"/>
        <c:auto val="1"/>
        <c:lblAlgn val="ctr"/>
        <c:lblOffset val="100"/>
        <c:noMultiLvlLbl val="0"/>
      </c:catAx>
      <c:valAx>
        <c:axId val="1724827456"/>
        <c:scaling>
          <c:orientation val="minMax"/>
        </c:scaling>
        <c:delete val="0"/>
        <c:axPos val="l"/>
        <c:majorGridlines/>
        <c:numFmt formatCode="General" sourceLinked="1"/>
        <c:majorTickMark val="out"/>
        <c:minorTickMark val="none"/>
        <c:tickLblPos val="nextTo"/>
        <c:crossAx val="172482092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BA0-43E2-A93C-464E470C6A88}"/>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BA0-43E2-A93C-464E470C6A88}"/>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BA0-43E2-A93C-464E470C6A88}"/>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6BA0-43E2-A93C-464E470C6A88}"/>
            </c:ext>
          </c:extLst>
        </c:ser>
        <c:dLbls>
          <c:showLegendKey val="0"/>
          <c:showVal val="0"/>
          <c:showCatName val="0"/>
          <c:showSerName val="0"/>
          <c:showPercent val="0"/>
          <c:showBubbleSize val="0"/>
        </c:dLbls>
        <c:marker val="1"/>
        <c:smooth val="0"/>
        <c:axId val="1724818208"/>
        <c:axId val="1724813312"/>
      </c:lineChart>
      <c:catAx>
        <c:axId val="1724818208"/>
        <c:scaling>
          <c:orientation val="minMax"/>
        </c:scaling>
        <c:delete val="0"/>
        <c:axPos val="b"/>
        <c:numFmt formatCode="General" sourceLinked="0"/>
        <c:majorTickMark val="out"/>
        <c:minorTickMark val="none"/>
        <c:tickLblPos val="nextTo"/>
        <c:crossAx val="1724813312"/>
        <c:crosses val="autoZero"/>
        <c:auto val="1"/>
        <c:lblAlgn val="ctr"/>
        <c:lblOffset val="100"/>
        <c:noMultiLvlLbl val="0"/>
      </c:catAx>
      <c:valAx>
        <c:axId val="1724813312"/>
        <c:scaling>
          <c:orientation val="minMax"/>
        </c:scaling>
        <c:delete val="0"/>
        <c:axPos val="l"/>
        <c:majorGridlines/>
        <c:numFmt formatCode="General" sourceLinked="1"/>
        <c:majorTickMark val="out"/>
        <c:minorTickMark val="none"/>
        <c:tickLblPos val="nextTo"/>
        <c:crossAx val="172481820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AFD9-47FD-8A28-038701498275}"/>
              </c:ext>
            </c:extLst>
          </c:dPt>
          <c:dPt>
            <c:idx val="1"/>
            <c:bubble3D val="0"/>
            <c:spPr>
              <a:solidFill>
                <a:schemeClr val="accent2"/>
              </a:solidFill>
            </c:spPr>
            <c:extLst>
              <c:ext xmlns:c16="http://schemas.microsoft.com/office/drawing/2014/chart" uri="{C3380CC4-5D6E-409C-BE32-E72D297353CC}">
                <c16:uniqueId val="{00000003-AFD9-47FD-8A28-038701498275}"/>
              </c:ext>
            </c:extLst>
          </c:dPt>
          <c:dPt>
            <c:idx val="2"/>
            <c:bubble3D val="0"/>
            <c:spPr>
              <a:solidFill>
                <a:schemeClr val="accent3"/>
              </a:solidFill>
            </c:spPr>
            <c:extLst>
              <c:ext xmlns:c16="http://schemas.microsoft.com/office/drawing/2014/chart" uri="{C3380CC4-5D6E-409C-BE32-E72D297353CC}">
                <c16:uniqueId val="{00000005-AFD9-47FD-8A28-038701498275}"/>
              </c:ext>
            </c:extLst>
          </c:dPt>
          <c:dPt>
            <c:idx val="3"/>
            <c:bubble3D val="0"/>
            <c:spPr>
              <a:solidFill>
                <a:schemeClr val="accent4"/>
              </a:solidFill>
            </c:spPr>
            <c:extLst>
              <c:ext xmlns:c16="http://schemas.microsoft.com/office/drawing/2014/chart" uri="{C3380CC4-5D6E-409C-BE32-E72D297353CC}">
                <c16:uniqueId val="{00000007-AFD9-47FD-8A28-038701498275}"/>
              </c:ext>
            </c:extLst>
          </c:dPt>
          <c:dPt>
            <c:idx val="4"/>
            <c:bubble3D val="0"/>
            <c:spPr>
              <a:solidFill>
                <a:schemeClr val="accent5"/>
              </a:solidFill>
            </c:spPr>
            <c:extLst>
              <c:ext xmlns:c16="http://schemas.microsoft.com/office/drawing/2014/chart" uri="{C3380CC4-5D6E-409C-BE32-E72D297353CC}">
                <c16:uniqueId val="{00000009-AFD9-47FD-8A28-038701498275}"/>
              </c:ext>
            </c:extLst>
          </c:dPt>
          <c:dPt>
            <c:idx val="5"/>
            <c:bubble3D val="0"/>
            <c:spPr>
              <a:solidFill>
                <a:schemeClr val="accent6"/>
              </a:solidFill>
            </c:spPr>
            <c:extLst>
              <c:ext xmlns:c16="http://schemas.microsoft.com/office/drawing/2014/chart" uri="{C3380CC4-5D6E-409C-BE32-E72D297353CC}">
                <c16:uniqueId val="{0000000B-AFD9-47FD-8A28-038701498275}"/>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extLst>
            <c:ext xmlns:c16="http://schemas.microsoft.com/office/drawing/2014/chart" uri="{C3380CC4-5D6E-409C-BE32-E72D297353CC}">
              <c16:uniqueId val="{0000000C-AFD9-47FD-8A28-038701498275}"/>
            </c:ext>
          </c:extLst>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105E-4D74-8A67-DE62C3047B52}"/>
              </c:ext>
            </c:extLst>
          </c:dPt>
          <c:dPt>
            <c:idx val="1"/>
            <c:bubble3D val="0"/>
            <c:spPr>
              <a:solidFill>
                <a:schemeClr val="accent2"/>
              </a:solidFill>
            </c:spPr>
            <c:extLst>
              <c:ext xmlns:c16="http://schemas.microsoft.com/office/drawing/2014/chart" uri="{C3380CC4-5D6E-409C-BE32-E72D297353CC}">
                <c16:uniqueId val="{00000003-105E-4D74-8A67-DE62C3047B52}"/>
              </c:ext>
            </c:extLst>
          </c:dPt>
          <c:dPt>
            <c:idx val="2"/>
            <c:bubble3D val="0"/>
            <c:spPr>
              <a:solidFill>
                <a:schemeClr val="accent3"/>
              </a:solidFill>
            </c:spPr>
            <c:extLst>
              <c:ext xmlns:c16="http://schemas.microsoft.com/office/drawing/2014/chart" uri="{C3380CC4-5D6E-409C-BE32-E72D297353CC}">
                <c16:uniqueId val="{00000005-105E-4D74-8A67-DE62C3047B52}"/>
              </c:ext>
            </c:extLst>
          </c:dPt>
          <c:dPt>
            <c:idx val="3"/>
            <c:bubble3D val="0"/>
            <c:spPr>
              <a:solidFill>
                <a:schemeClr val="accent4"/>
              </a:solidFill>
            </c:spPr>
            <c:extLst>
              <c:ext xmlns:c16="http://schemas.microsoft.com/office/drawing/2014/chart" uri="{C3380CC4-5D6E-409C-BE32-E72D297353CC}">
                <c16:uniqueId val="{00000007-105E-4D74-8A67-DE62C3047B52}"/>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extLst>
            <c:ext xmlns:c16="http://schemas.microsoft.com/office/drawing/2014/chart" uri="{C3380CC4-5D6E-409C-BE32-E72D297353CC}">
              <c16:uniqueId val="{00000008-105E-4D74-8A67-DE62C3047B52}"/>
            </c:ext>
          </c:extLst>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28376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as ground truths to calculate Euclidean distances. </a:t>
            </a:r>
          </a:p>
          <a:p>
            <a:endParaRPr lang="en-US" baseline="0" dirty="0"/>
          </a:p>
          <a:p>
            <a:r>
              <a:rPr lang="en-US" baseline="0" dirty="0"/>
              <a:t>To generate these bounding boxes, we made use of </a:t>
            </a:r>
            <a:r>
              <a:rPr lang="en-US" baseline="0" dirty="0" err="1"/>
              <a:t>LabelImg</a:t>
            </a:r>
            <a:r>
              <a:rPr lang="en-US" baseline="0" dirty="0"/>
              <a:t> to open each photo, draw a box around the object, and then classify it. </a:t>
            </a:r>
            <a:r>
              <a:rPr lang="en-US" baseline="0" dirty="0" err="1"/>
              <a:t>LabelImg</a:t>
            </a:r>
            <a:r>
              <a:rPr lang="en-US" baseline="0" dirty="0"/>
              <a:t> then creates an xml file that contain the locations, sizes, and classification label for each box. In order to import these files by </a:t>
            </a:r>
            <a:r>
              <a:rPr lang="en-US" baseline="0" dirty="0" err="1"/>
              <a:t>tensorflow</a:t>
            </a:r>
            <a:r>
              <a:rPr lang="en-US" baseline="0" dirty="0"/>
              <a:t>, they are converted to </a:t>
            </a:r>
            <a:r>
              <a:rPr lang="en-US" baseline="0" dirty="0" err="1"/>
              <a:t>tensorflow</a:t>
            </a:r>
            <a:r>
              <a:rPr lang="en-US" baseline="0" dirty="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12</a:t>
            </a:fld>
            <a:endParaRPr lang="en-US"/>
          </a:p>
        </p:txBody>
      </p:sp>
    </p:spTree>
    <p:extLst>
      <p:ext uri="{BB962C8B-B14F-4D97-AF65-F5344CB8AC3E}">
        <p14:creationId xmlns:p14="http://schemas.microsoft.com/office/powerpoint/2010/main" val="314542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Along with the </a:t>
            </a:r>
            <a:r>
              <a:rPr lang="en-US" b="0" dirty="0" err="1"/>
              <a:t>tensorflow</a:t>
            </a:r>
            <a:r>
              <a:rPr lang="en-US" b="0" baseline="0" dirty="0"/>
              <a:t> record files, we will also need a </a:t>
            </a:r>
            <a:r>
              <a:rPr lang="en-US" b="0" baseline="0" dirty="0" err="1"/>
              <a:t>pbtxt</a:t>
            </a:r>
            <a:r>
              <a:rPr lang="en-US" b="0" baseline="0" dirty="0"/>
              <a:t> file and configuration file.</a:t>
            </a:r>
          </a:p>
          <a:p>
            <a:pPr>
              <a:buFont typeface="Wingdings" pitchFamily="2" charset="2"/>
              <a:buNone/>
            </a:pPr>
            <a:endParaRPr lang="en-US" b="0" baseline="0" dirty="0"/>
          </a:p>
          <a:p>
            <a:pPr>
              <a:buFont typeface="Wingdings" pitchFamily="2" charset="2"/>
              <a:buNone/>
            </a:pPr>
            <a:r>
              <a:rPr lang="en-US" b="0" baseline="0" dirty="0"/>
              <a:t>The </a:t>
            </a:r>
            <a:r>
              <a:rPr lang="en-US" b="0" baseline="0" dirty="0" err="1"/>
              <a:t>pbtxt</a:t>
            </a:r>
            <a:r>
              <a:rPr lang="en-US" b="0" baseline="0" dirty="0"/>
              <a:t> file is used to link the id number from the neural network to a classification label. </a:t>
            </a:r>
          </a:p>
          <a:p>
            <a:pPr>
              <a:buFont typeface="Wingdings" pitchFamily="2" charset="2"/>
              <a:buNone/>
            </a:pPr>
            <a:r>
              <a:rPr lang="en-US" b="0" baseline="0" dirty="0"/>
              <a:t>Our classification labels of Wrenches, Pliers, and Screwdrivers have represented with an id of 1, 2, and 3 respectively.</a:t>
            </a:r>
          </a:p>
          <a:p>
            <a:pPr>
              <a:buFont typeface="Wingdings" pitchFamily="2" charset="2"/>
              <a:buNone/>
            </a:pPr>
            <a:endParaRPr lang="en-US" b="0" baseline="0" dirty="0"/>
          </a:p>
          <a:p>
            <a:pPr>
              <a:buFont typeface="Wingdings" pitchFamily="2" charset="2"/>
              <a:buNone/>
            </a:pPr>
            <a:r>
              <a:rPr lang="en-US" b="0" baseline="0" dirty="0"/>
              <a:t>We are using the </a:t>
            </a:r>
            <a:r>
              <a:rPr lang="en-US" sz="1200" dirty="0"/>
              <a:t>ssd_mobilenet_v1_pets</a:t>
            </a:r>
            <a:r>
              <a:rPr lang="en-US" sz="1200" baseline="0" dirty="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a:p>
          <a:p>
            <a:pPr>
              <a:buFont typeface="Wingdings" pitchFamily="2" charset="2"/>
              <a:buNone/>
            </a:pPr>
            <a:r>
              <a:rPr lang="en-US" sz="1200" b="0" baseline="0" dirty="0"/>
              <a:t>The overall training time was 13+ hours as it ran overnight.</a:t>
            </a:r>
          </a:p>
          <a:p>
            <a:pPr>
              <a:buFont typeface="Wingdings" pitchFamily="2" charset="2"/>
              <a:buNone/>
            </a:pPr>
            <a:endParaRPr lang="en-US" sz="1200" b="0" baseline="0" dirty="0"/>
          </a:p>
          <a:p>
            <a:pPr>
              <a:buFont typeface="Wingdings" pitchFamily="2" charset="2"/>
              <a:buNone/>
            </a:pPr>
            <a:r>
              <a:rPr lang="en-US" sz="1200" b="0" baseline="0" dirty="0"/>
              <a:t>The next slide shows a video the results without tracking added.</a:t>
            </a: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174579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6568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752231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Shifting gears a little bit, I will talk about object tracking. Object tracking, much like object detection, is about finding a specific object in a frame of video. However, object tracking assumes that you know the initial bounding box, and that an object will be in each successive frame.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817440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87790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Adaboost</a:t>
            </a:r>
            <a:r>
              <a:rPr lang="en-US" sz="1000" dirty="0"/>
              <a:t>: An ensemble learning method that uses a linear combination of week classifiers to create a strong classifier.</a:t>
            </a:r>
          </a:p>
          <a:p>
            <a:endParaRPr lang="en-US" sz="1000" dirty="0"/>
          </a:p>
          <a:p>
            <a:r>
              <a:rPr lang="en-US" sz="1000" dirty="0"/>
              <a:t>Boosting: have an ensemble of weak classifiers that use Viola and Jones, </a:t>
            </a:r>
            <a:r>
              <a:rPr lang="en-US" sz="1000" dirty="0" err="1"/>
              <a:t>HoG</a:t>
            </a:r>
            <a:r>
              <a:rPr lang="en-US" sz="1000" dirty="0"/>
              <a:t>,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 is gotten from this using a threshold for Harr-like wavelets and using NN for histogram based features. </a:t>
            </a:r>
          </a:p>
          <a:p>
            <a:r>
              <a:rPr lang="en-US" sz="1000" dirty="0"/>
              <a:t>Use a linear combination of these classifiers to make a strong classifier, update with prediction as </a:t>
            </a:r>
            <a:r>
              <a:rPr lang="en-US" sz="1000" dirty="0" err="1"/>
              <a:t>pos</a:t>
            </a:r>
            <a:r>
              <a:rPr lang="en-US" sz="1000" dirty="0"/>
              <a:t>, surrounding background as negative. </a:t>
            </a:r>
          </a:p>
          <a:p>
            <a:r>
              <a:rPr lang="en-US" sz="1000" dirty="0"/>
              <a:t>Legacy, outperformed by other methods.</a:t>
            </a:r>
          </a:p>
          <a:p>
            <a:endParaRPr lang="en-US" sz="1000" dirty="0"/>
          </a:p>
          <a:p>
            <a:r>
              <a:rPr lang="en-US" sz="1000" dirty="0"/>
              <a:t>MIL: Same basic concept, but incorporates multiple positive detections using bagging techniques, instead of only training on one. Classifies based on bags, and returns positive if any element in the bag is positive.</a:t>
            </a:r>
          </a:p>
          <a:p>
            <a:endParaRPr lang="en-US" sz="1000" dirty="0"/>
          </a:p>
          <a:p>
            <a:r>
              <a:rPr lang="en-US" sz="1000" dirty="0"/>
              <a:t>KCF: KCF expands on MIL, using the fact that the multiple positive detections will likely have large overlapped section, allowing for some correlation properties to improve on MIL in both speed and accuracy. Details are too math heavy for this presentation. This would be the one to use in this category, but took too long to execute in practice for a pseudo-real time situation.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94639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is the motion model, similar features are used as the </a:t>
            </a:r>
            <a:r>
              <a:rPr lang="en-US" dirty="0" err="1"/>
              <a:t>AdaBoost</a:t>
            </a:r>
            <a:r>
              <a:rPr lang="en-US" dirty="0"/>
              <a:t>-based trackers for appearance model. </a:t>
            </a:r>
          </a:p>
          <a:p>
            <a:r>
              <a:rPr lang="en-US" dirty="0"/>
              <a:t>TLD: fern refers to a hashing algorithm, used to generate histograms to be classified. In OpenCV, the tracking algorithm used is </a:t>
            </a:r>
            <a:r>
              <a:rPr lang="en-US" dirty="0" err="1"/>
              <a:t>medianflow</a:t>
            </a:r>
            <a:r>
              <a:rPr lang="en-US" dirty="0"/>
              <a:t>. Initial testing returned many false positives, so not currently using it. We periodically use a detector to update the box location, so this would be redundant as well.</a:t>
            </a:r>
          </a:p>
          <a:p>
            <a:r>
              <a:rPr lang="en-US" dirty="0" err="1"/>
              <a:t>Goturn</a:t>
            </a:r>
            <a:r>
              <a:rPr lang="en-US" dirty="0"/>
              <a:t>: Learns generic tracking patterns from wide variety of training data offline, which is useful online. (learns underlying motion)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19</a:t>
            </a:fld>
            <a:endParaRPr lang="en-US"/>
          </a:p>
        </p:txBody>
      </p:sp>
    </p:spTree>
    <p:extLst>
      <p:ext uri="{BB962C8B-B14F-4D97-AF65-F5344CB8AC3E}">
        <p14:creationId xmlns:p14="http://schemas.microsoft.com/office/powerpoint/2010/main" val="2264925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51498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319924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7219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56642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76362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2316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28</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228035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a:p>
        </p:txBody>
      </p:sp>
    </p:spTree>
    <p:extLst>
      <p:ext uri="{BB962C8B-B14F-4D97-AF65-F5344CB8AC3E}">
        <p14:creationId xmlns:p14="http://schemas.microsoft.com/office/powerpoint/2010/main" val="2137647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32</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33</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589281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35</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36</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37</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38</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39</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40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50759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70881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38580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baseline="0" dirty="0"/>
              <a:t>Single-shot detectors provide for faster detection at the cost of accuracy. It is a tradeoff worth making though for our pseudo ‘real-time’ application.</a:t>
            </a:r>
          </a:p>
          <a:p>
            <a:pPr>
              <a:buFont typeface="Wingdings" pitchFamily="2" charset="2"/>
              <a:buNone/>
            </a:pPr>
            <a:endParaRPr lang="en-US" b="0" baseline="0" dirty="0"/>
          </a:p>
          <a:p>
            <a:pPr>
              <a:buFont typeface="Wingdings" pitchFamily="2" charset="2"/>
              <a:buNone/>
            </a:pPr>
            <a:r>
              <a:rPr lang="en-US" b="0" baseline="0" dirty="0"/>
              <a:t>One of the reason why they gain their speed is because the input images are resized to a smaller resolution. This allows the different convolution layers that have multiple scaled feature maps to work through them quickly.  The varied feature maps also help with handling objects with different sizes. Lastly, they are easy </a:t>
            </a:r>
            <a:r>
              <a:rPr lang="en-US" b="0" baseline="0"/>
              <a:t>to train.</a:t>
            </a: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268102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9</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Google</a:t>
            </a:r>
            <a:r>
              <a:rPr lang="en-US" b="0" baseline="0" dirty="0"/>
              <a:t> Inc. developed and announced </a:t>
            </a:r>
            <a:r>
              <a:rPr lang="en-US" b="0" baseline="0" dirty="0" err="1"/>
              <a:t>MobileNets</a:t>
            </a:r>
            <a:r>
              <a:rPr lang="en-US" b="0" baseline="0" dirty="0"/>
              <a:t>, a class of efficient models for mobile and embedded vision applications. It achieves this efficiency by using depth wise separable convolutions to build light weight deep neural networks.</a:t>
            </a:r>
          </a:p>
          <a:p>
            <a:pPr>
              <a:buFont typeface="Wingdings" pitchFamily="2" charset="2"/>
              <a:buNone/>
            </a:pPr>
            <a:endParaRPr lang="en-US" b="0" baseline="0" dirty="0"/>
          </a:p>
          <a:p>
            <a:pPr>
              <a:buFont typeface="Wingdings" pitchFamily="2" charset="2"/>
              <a:buNone/>
            </a:pPr>
            <a:r>
              <a:rPr lang="en-US" b="0" baseline="0" dirty="0"/>
              <a:t>The streamlined architecture brings applications like object detection and landmark recognition off of computers and onto lower resource devices like phones.</a:t>
            </a:r>
          </a:p>
          <a:p>
            <a:pPr>
              <a:buFont typeface="Wingdings" pitchFamily="2" charset="2"/>
              <a:buNone/>
            </a:pPr>
            <a:endParaRPr lang="en-US" b="0" baseline="0" dirty="0"/>
          </a:p>
          <a:p>
            <a:pPr>
              <a:buFont typeface="Wingdings" pitchFamily="2" charset="2"/>
              <a:buNone/>
            </a:pPr>
            <a:r>
              <a:rPr lang="en-US" b="0" baseline="0" dirty="0"/>
              <a:t>This approach falls inline with our intention to target a raspberry pi in the future.</a:t>
            </a:r>
          </a:p>
        </p:txBody>
      </p:sp>
    </p:spTree>
    <p:extLst>
      <p:ext uri="{BB962C8B-B14F-4D97-AF65-F5344CB8AC3E}">
        <p14:creationId xmlns:p14="http://schemas.microsoft.com/office/powerpoint/2010/main" val="116105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Like many</a:t>
            </a:r>
            <a:r>
              <a:rPr lang="en-US" baseline="0" dirty="0"/>
              <a:t> other applications in coding, neural networks are designed perfectly for reuse or transfer learning. Most deep learning applications use this approach instead of building a network from scratch every time.</a:t>
            </a:r>
          </a:p>
          <a:p>
            <a:endParaRPr lang="en-US" baseline="0" dirty="0"/>
          </a:p>
          <a:p>
            <a:r>
              <a:rPr lang="en-US" baseline="0" dirty="0"/>
              <a:t>The process consists of making modifications to </a:t>
            </a:r>
            <a:r>
              <a:rPr lang="en-US" baseline="0" dirty="0" err="1"/>
              <a:t>pretrained</a:t>
            </a:r>
            <a:r>
              <a:rPr lang="en-US" baseline="0" dirty="0"/>
              <a:t> models. Transfer learning can consist of reusing a single layer up to the whole network. </a:t>
            </a:r>
          </a:p>
          <a:p>
            <a:endParaRPr lang="en-US" baseline="0" dirty="0"/>
          </a:p>
          <a:p>
            <a:r>
              <a:rPr lang="en-US" baseline="0" dirty="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output predictions.</a:t>
            </a:r>
            <a:endParaRPr lang="en-US" dirty="0"/>
          </a:p>
        </p:txBody>
      </p:sp>
    </p:spTree>
    <p:extLst>
      <p:ext uri="{BB962C8B-B14F-4D97-AF65-F5344CB8AC3E}">
        <p14:creationId xmlns:p14="http://schemas.microsoft.com/office/powerpoint/2010/main" val="1587849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comments" Target="../comments/comment2.xml"/><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spTree>
    <p:extLst>
      <p:ext uri="{BB962C8B-B14F-4D97-AF65-F5344CB8AC3E}">
        <p14:creationId xmlns:p14="http://schemas.microsoft.com/office/powerpoint/2010/main" val="1906526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Gathering Training 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a:p>
            <a:pPr marL="342900" indent="-342900">
              <a:buFont typeface="Arial" panose="020B0604020202020204" pitchFamily="34" charset="0"/>
              <a:buChar char="•"/>
            </a:pPr>
            <a:r>
              <a:rPr lang="en-US" dirty="0"/>
              <a:t>Resulting XML files are converted to a </a:t>
            </a:r>
            <a:r>
              <a:rPr lang="en-US" dirty="0" err="1"/>
              <a:t>tensorflow</a:t>
            </a:r>
            <a:r>
              <a:rPr lang="en-US" dirty="0"/>
              <a:t> record 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4"/>
          <a:stretch>
            <a:fillRect/>
          </a:stretch>
        </p:blipFill>
        <p:spPr>
          <a:xfrm>
            <a:off x="1427738" y="4869720"/>
            <a:ext cx="1427738" cy="1195560"/>
          </a:xfrm>
          <a:prstGeom prst="rect">
            <a:avLst/>
          </a:prstGeom>
        </p:spPr>
      </p:pic>
      <p:pic>
        <p:nvPicPr>
          <p:cNvPr id="10" name="Picture 9"/>
          <p:cNvPicPr>
            <a:picLocks noChangeAspect="1"/>
          </p:cNvPicPr>
          <p:nvPr/>
        </p:nvPicPr>
        <p:blipFill>
          <a:blip r:embed="rId5"/>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63980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Training New Model</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13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3"/>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a:t>.</a:t>
            </a:r>
            <a:r>
              <a:rPr lang="en-US" sz="1600" dirty="0" err="1"/>
              <a:t>pbtxt</a:t>
            </a:r>
            <a:endParaRPr lang="en-US" sz="1600" dirty="0"/>
          </a:p>
        </p:txBody>
      </p:sp>
      <p:pic>
        <p:nvPicPr>
          <p:cNvPr id="22" name="Picture 21"/>
          <p:cNvPicPr>
            <a:picLocks noChangeAspect="1"/>
          </p:cNvPicPr>
          <p:nvPr/>
        </p:nvPicPr>
        <p:blipFill>
          <a:blip r:embed="rId3"/>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a:t>.</a:t>
            </a:r>
            <a:r>
              <a:rPr lang="en-US" sz="1600" dirty="0" err="1"/>
              <a:t>config</a:t>
            </a:r>
            <a:endParaRPr lang="en-US" sz="1600" dirty="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a:t>To train the model with the new data set four files were needed</a:t>
            </a:r>
          </a:p>
          <a:p>
            <a:pPr marL="662940" lvl="1" indent="-342900"/>
            <a:r>
              <a:rPr lang="en-US" sz="1600" dirty="0" err="1"/>
              <a:t>tf.record</a:t>
            </a:r>
            <a:r>
              <a:rPr lang="en-US" sz="1600" dirty="0"/>
              <a:t> file for each the training and testing dataset</a:t>
            </a:r>
          </a:p>
          <a:p>
            <a:pPr marL="662940" lvl="1" indent="-342900"/>
            <a:r>
              <a:rPr lang="en-US" sz="1600" dirty="0"/>
              <a:t>.</a:t>
            </a:r>
            <a:r>
              <a:rPr lang="en-US" sz="1600" dirty="0" err="1"/>
              <a:t>pbtxt</a:t>
            </a:r>
            <a:r>
              <a:rPr lang="en-US" sz="1600" dirty="0"/>
              <a:t> file which maps the id number to a classification label</a:t>
            </a:r>
          </a:p>
          <a:p>
            <a:pPr marL="662940" lvl="1" indent="-342900"/>
            <a:r>
              <a:rPr lang="en-US" sz="1600" dirty="0"/>
              <a:t>.</a:t>
            </a:r>
            <a:r>
              <a:rPr lang="en-US" sz="1600" dirty="0" err="1"/>
              <a:t>config</a:t>
            </a:r>
            <a:r>
              <a:rPr lang="en-US" sz="1600" dirty="0"/>
              <a:t> which contains the architecture for the neural network</a:t>
            </a:r>
          </a:p>
          <a:p>
            <a:pPr marL="342900" indent="-342900"/>
            <a:r>
              <a:rPr lang="en-US" sz="2000" dirty="0"/>
              <a:t>Configuration file was based off of ssd_mobilenet_v1_pets.config with alterations</a:t>
            </a:r>
          </a:p>
          <a:p>
            <a:pPr marL="662940" lvl="1" indent="-342900"/>
            <a:r>
              <a:rPr lang="en-US" sz="1600" dirty="0"/>
              <a:t>Changes number of classes from 90 to 3</a:t>
            </a:r>
          </a:p>
          <a:p>
            <a:pPr marL="662940" lvl="1" indent="-342900"/>
            <a:r>
              <a:rPr lang="en-US" sz="1600" dirty="0"/>
              <a:t>Batch sized changes from 24 to 15</a:t>
            </a:r>
          </a:p>
          <a:p>
            <a:pPr marL="662940" lvl="1" indent="-342900"/>
            <a:r>
              <a:rPr lang="en-US" sz="1600" dirty="0"/>
              <a:t>Redirected to our </a:t>
            </a:r>
            <a:r>
              <a:rPr lang="en-US" sz="1600" dirty="0" err="1"/>
              <a:t>tf.record</a:t>
            </a:r>
            <a:r>
              <a:rPr lang="en-US" sz="1600" dirty="0"/>
              <a:t> files and label map pb.txt file</a:t>
            </a:r>
          </a:p>
          <a:p>
            <a:pPr marL="342900" indent="-342900"/>
            <a:r>
              <a:rPr lang="en-US" sz="1800" dirty="0"/>
              <a:t>Training ran for 13+ hours and completed 30,857 steps</a:t>
            </a:r>
          </a:p>
          <a:p>
            <a:pPr marL="662940" lvl="1" indent="-342900"/>
            <a:endParaRPr lang="en-US" sz="1600" dirty="0"/>
          </a:p>
          <a:p>
            <a:endParaRPr lang="en-US" sz="2000" dirty="0"/>
          </a:p>
        </p:txBody>
      </p:sp>
      <p:pic>
        <p:nvPicPr>
          <p:cNvPr id="25" name="Picture 24"/>
          <p:cNvPicPr>
            <a:picLocks noChangeAspect="1"/>
          </p:cNvPicPr>
          <p:nvPr/>
        </p:nvPicPr>
        <p:blipFill>
          <a:blip r:embed="rId3"/>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11015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70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16</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a:xfrm>
            <a:off x="457200" y="1524000"/>
            <a:ext cx="8229600" cy="4648200"/>
          </a:xfrm>
        </p:spPr>
        <p:txBody>
          <a:bodyPr>
            <a:normAutofit/>
          </a:bodyPr>
          <a:lstStyle/>
          <a:p>
            <a:r>
              <a:rPr lang="en-US" dirty="0"/>
              <a:t>OpenCV 3.2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results. Remaining boxes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id="{235CC58E-D907-4E5A-AC88-756A633964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04A4D0-C512-4F67-A978-E66AB66B4BE2}"/>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44712667-CE67-4A92-AA15-2070385BB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4944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Results and Conclusions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044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F206-635F-464C-83D3-6E6088C10BF2}"/>
              </a:ext>
            </a:extLst>
          </p:cNvPr>
          <p:cNvSpPr>
            <a:spLocks noGrp="1"/>
          </p:cNvSpPr>
          <p:nvPr>
            <p:ph type="title"/>
          </p:nvPr>
        </p:nvSpPr>
        <p:spPr/>
        <p:txBody>
          <a:bodyPr/>
          <a:lstStyle/>
          <a:p>
            <a:r>
              <a:rPr lang="en-US" dirty="0"/>
              <a:t>Real-Time Detection (Tracking)</a:t>
            </a:r>
          </a:p>
        </p:txBody>
      </p:sp>
      <p:sp>
        <p:nvSpPr>
          <p:cNvPr id="3" name="Content Placeholder 2">
            <a:extLst>
              <a:ext uri="{FF2B5EF4-FFF2-40B4-BE49-F238E27FC236}">
                <a16:creationId xmlns:a16="http://schemas.microsoft.com/office/drawing/2014/main" id="{1D63A3B1-B78F-45BD-A87C-936F0C3CF51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798D9F1-5F41-4C21-84DA-D5BF3ED1752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20FFEC-7A3A-4753-ABF5-99A80EE8DD7D}"/>
              </a:ext>
            </a:extLst>
          </p:cNvPr>
          <p:cNvSpPr>
            <a:spLocks noGrp="1"/>
          </p:cNvSpPr>
          <p:nvPr>
            <p:ph type="sldNum" sz="quarter" idx="12"/>
          </p:nvPr>
        </p:nvSpPr>
        <p:spPr/>
        <p:txBody>
          <a:bodyPr/>
          <a:lstStyle/>
          <a:p>
            <a:fld id="{963B0023-0CED-47F7-85AE-654F0B232C29}" type="slidenum">
              <a:rPr lang="en-US" smtClean="0"/>
              <a:pPr/>
              <a:t>22</a:t>
            </a:fld>
            <a:endParaRPr lang="en-US" dirty="0"/>
          </a:p>
        </p:txBody>
      </p:sp>
    </p:spTree>
    <p:extLst>
      <p:ext uri="{BB962C8B-B14F-4D97-AF65-F5344CB8AC3E}">
        <p14:creationId xmlns:p14="http://schemas.microsoft.com/office/powerpoint/2010/main" val="4080948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-SSD classifier trained on the COCO dataset, for our tool dataset. </a:t>
            </a:r>
          </a:p>
          <a:p>
            <a:r>
              <a:rPr lang="en-US" dirty="0"/>
              <a:t>Implemented real-time object tracking using self-trained model.</a:t>
            </a:r>
          </a:p>
          <a:p>
            <a:pPr lvl="1"/>
            <a:r>
              <a:rPr lang="en-US" dirty="0"/>
              <a:t>50 FPS average</a:t>
            </a:r>
          </a:p>
          <a:p>
            <a:r>
              <a:rPr lang="en-US" dirty="0"/>
              <a:t>Incorporated </a:t>
            </a:r>
            <a:r>
              <a:rPr lang="en-US" dirty="0" err="1"/>
              <a:t>medianflow</a:t>
            </a:r>
            <a:r>
              <a:rPr lang="en-US" dirty="0"/>
              <a:t>-based tracking to improve fps and incorporate IDs.</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fontScale="92500" lnSpcReduction="20000"/>
          </a:bodyPr>
          <a:lstStyle/>
          <a:p>
            <a:r>
              <a:rPr lang="en-US" dirty="0"/>
              <a:t>Detection</a:t>
            </a:r>
          </a:p>
          <a:p>
            <a:pPr lvl="1"/>
            <a:r>
              <a:rPr lang="en-US" dirty="0"/>
              <a:t>Augment some of the data (Kevin please add detail about that)</a:t>
            </a:r>
          </a:p>
          <a:p>
            <a:pPr lvl="1"/>
            <a:r>
              <a:rPr lang="en-US" dirty="0"/>
              <a:t>Wider variety of training images</a:t>
            </a:r>
          </a:p>
          <a:p>
            <a:pPr lvl="2"/>
            <a:r>
              <a:rPr lang="en-US" dirty="0"/>
              <a:t>Scale</a:t>
            </a:r>
          </a:p>
          <a:p>
            <a:pPr lvl="2"/>
            <a:r>
              <a:rPr lang="en-US" dirty="0"/>
              <a:t>Background</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Layout: </a:t>
            </a:r>
            <a:r>
              <a:rPr lang="en-US" dirty="0" err="1"/>
              <a:t>SectionDivider</a:t>
            </a:r>
            <a:r>
              <a:rPr lang="en-US" dirty="0"/>
              <a:t>, Verdana Bold 40pt</a:t>
            </a:r>
          </a:p>
        </p:txBody>
      </p:sp>
      <p:sp>
        <p:nvSpPr>
          <p:cNvPr id="8" name="Text Placeholder 7"/>
          <p:cNvSpPr>
            <a:spLocks noGrp="1"/>
          </p:cNvSpPr>
          <p:nvPr>
            <p:ph type="body" idx="1"/>
          </p:nvPr>
        </p:nvSpPr>
        <p:spPr/>
        <p:txBody>
          <a:bodyPr/>
          <a:lstStyle/>
          <a:p>
            <a:r>
              <a:rPr lang="en-US"/>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28</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Layout: Title and Content</a:t>
            </a:r>
            <a:br>
              <a:rPr lang="en-US" dirty="0"/>
            </a:br>
            <a:r>
              <a:rPr lang="en-US" dirty="0"/>
              <a:t>Verdana Bold 32pt</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a:t>First level bullet, Verdana 22pt</a:t>
            </a:r>
          </a:p>
          <a:p>
            <a:r>
              <a:rPr lang="en-US" dirty="0"/>
              <a:t>Line spacing 0.95, before paragraph 10pt</a:t>
            </a:r>
          </a:p>
          <a:p>
            <a:r>
              <a:rPr lang="en-US" dirty="0"/>
              <a:t>Left justified</a:t>
            </a:r>
          </a:p>
          <a:p>
            <a:r>
              <a:rPr lang="en-US" dirty="0"/>
              <a:t>Sentence case </a:t>
            </a:r>
          </a:p>
          <a:p>
            <a:r>
              <a:rPr lang="en-US" dirty="0"/>
              <a:t>First level bullet color is accent 1</a:t>
            </a:r>
          </a:p>
          <a:p>
            <a:pPr lvl="1"/>
            <a:r>
              <a:rPr lang="en-US" dirty="0"/>
              <a:t>Second level bullet </a:t>
            </a:r>
          </a:p>
          <a:p>
            <a:pPr lvl="2"/>
            <a:r>
              <a:rPr lang="en-US" dirty="0"/>
              <a:t>Third level</a:t>
            </a:r>
          </a:p>
        </p:txBody>
      </p:sp>
      <p:sp>
        <p:nvSpPr>
          <p:cNvPr id="5" name="Content Placeholder 4"/>
          <p:cNvSpPr>
            <a:spLocks noGrp="1"/>
          </p:cNvSpPr>
          <p:nvPr>
            <p:ph sz="half" idx="2"/>
          </p:nvPr>
        </p:nvSpPr>
        <p:spPr/>
        <p:txBody>
          <a:bodyPr>
            <a:normAutofit lnSpcReduction="10000"/>
          </a:bodyPr>
          <a:lstStyle/>
          <a:p>
            <a:r>
              <a:rPr lang="en-US"/>
              <a:t>First level bullet, Verdana 22pt</a:t>
            </a:r>
          </a:p>
          <a:p>
            <a:r>
              <a:rPr lang="en-US"/>
              <a:t>Line spacing 0.95, before paragraph 10pt</a:t>
            </a:r>
          </a:p>
          <a:p>
            <a:r>
              <a:rPr lang="en-US"/>
              <a:t>Left justified</a:t>
            </a:r>
          </a:p>
          <a:p>
            <a:r>
              <a:rPr lang="en-US"/>
              <a:t>Sentence case </a:t>
            </a:r>
          </a:p>
          <a:p>
            <a:r>
              <a:rPr lang="en-US"/>
              <a:t>First level bullet color is accent 1</a:t>
            </a:r>
          </a:p>
          <a:p>
            <a:pPr lvl="1"/>
            <a:r>
              <a:rPr lang="en-US"/>
              <a:t>Second level bullet </a:t>
            </a:r>
          </a:p>
          <a:p>
            <a:pPr lvl="2"/>
            <a:r>
              <a:rPr lang="en-US"/>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30</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a:latin typeface="+mn-lt"/>
              </a:rPr>
              <a:t>Black</a:t>
            </a:r>
          </a:p>
          <a:p>
            <a:pPr algn="l" eaLnBrk="0" hangingPunct="0">
              <a:spcBef>
                <a:spcPct val="0"/>
              </a:spcBef>
            </a:pPr>
            <a:r>
              <a:rPr lang="en-US" sz="1200" dirty="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Red</a:t>
            </a:r>
            <a:br>
              <a:rPr lang="en-US" sz="1400" dirty="0">
                <a:latin typeface="+mn-lt"/>
              </a:rPr>
            </a:br>
            <a:r>
              <a:rPr lang="en-US" sz="1200" dirty="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Grey</a:t>
            </a:r>
          </a:p>
          <a:p>
            <a:pPr algn="l" eaLnBrk="0" hangingPunct="0">
              <a:spcBef>
                <a:spcPct val="0"/>
              </a:spcBef>
              <a:buClrTx/>
              <a:buFontTx/>
              <a:buNone/>
            </a:pPr>
            <a:r>
              <a:rPr lang="en-US" sz="1200" dirty="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a:t>White–Background</a:t>
            </a:r>
            <a:endParaRPr lang="en-US" sz="1400" dirty="0">
              <a:latin typeface="+mn-lt"/>
            </a:endParaRPr>
          </a:p>
          <a:p>
            <a:pPr algn="l" eaLnBrk="0" hangingPunct="0">
              <a:spcBef>
                <a:spcPct val="0"/>
              </a:spcBef>
            </a:pPr>
            <a:r>
              <a:rPr lang="en-US" sz="1200" dirty="0">
                <a:latin typeface="+mn-lt"/>
              </a:rPr>
              <a:t>R255 G255 B255</a:t>
            </a:r>
          </a:p>
        </p:txBody>
      </p:sp>
      <p:sp>
        <p:nvSpPr>
          <p:cNvPr id="67602" name="Rectangle 18"/>
          <p:cNvSpPr>
            <a:spLocks noGrp="1" noChangeArrowheads="1"/>
          </p:cNvSpPr>
          <p:nvPr>
            <p:ph type="title"/>
          </p:nvPr>
        </p:nvSpPr>
        <p:spPr/>
        <p:txBody>
          <a:bodyPr/>
          <a:lstStyle/>
          <a:p>
            <a:r>
              <a:rPr lang="en-US" dirty="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2 </a:t>
            </a:r>
          </a:p>
          <a:p>
            <a:pPr eaLnBrk="0" hangingPunct="0">
              <a:spcBef>
                <a:spcPct val="0"/>
              </a:spcBef>
            </a:pPr>
            <a:r>
              <a:rPr lang="en-US" sz="1200" dirty="0"/>
              <a:t>R178  G183  </a:t>
            </a:r>
            <a:r>
              <a:rPr lang="en-US" sz="1200" dirty="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3</a:t>
            </a:r>
            <a:br>
              <a:rPr lang="en-US" sz="1400" dirty="0">
                <a:latin typeface="+mn-lt"/>
              </a:rPr>
            </a:br>
            <a:r>
              <a:rPr lang="en-US" sz="1200" dirty="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4</a:t>
            </a:r>
          </a:p>
          <a:p>
            <a:pPr algn="l" eaLnBrk="0" hangingPunct="0">
              <a:spcBef>
                <a:spcPct val="0"/>
              </a:spcBef>
              <a:buClrTx/>
              <a:buFontTx/>
              <a:buNone/>
            </a:pPr>
            <a:r>
              <a:rPr lang="en-US" sz="1200" dirty="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1</a:t>
            </a:r>
          </a:p>
          <a:p>
            <a:pPr algn="l" eaLnBrk="0" hangingPunct="0">
              <a:spcBef>
                <a:spcPct val="0"/>
              </a:spcBef>
              <a:buClrTx/>
              <a:buFontTx/>
              <a:buNone/>
            </a:pPr>
            <a:r>
              <a:rPr lang="en-US" sz="1200" dirty="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Accent 5</a:t>
            </a:r>
            <a:br>
              <a:rPr lang="en-US" sz="1400" dirty="0">
                <a:latin typeface="+mn-lt"/>
              </a:rPr>
            </a:br>
            <a:r>
              <a:rPr lang="en-US" sz="1200" dirty="0">
                <a:latin typeface="+mn-lt"/>
              </a:rPr>
              <a:t>R70  G160  B220</a:t>
            </a:r>
            <a:endParaRPr lang="en-US" sz="1400" dirty="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31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Default Settings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32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br>
              <a:rPr lang="en-US" dirty="0"/>
            </a:br>
            <a:r>
              <a:rPr lang="en-US" dirty="0"/>
              <a:t>Default Table Style</a:t>
            </a:r>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33677">
                <a:tc>
                  <a:txBody>
                    <a:bodyPr/>
                    <a:lstStyle/>
                    <a:p>
                      <a:r>
                        <a:rPr lang="en-US" sz="1800" dirty="0"/>
                        <a:t>Heading</a:t>
                      </a:r>
                      <a:r>
                        <a:rPr lang="en-US" sz="1800" baseline="0" dirty="0"/>
                        <a:t> 1</a:t>
                      </a:r>
                      <a:endParaRPr lang="en-US" sz="1800" dirty="0"/>
                    </a:p>
                  </a:txBody>
                  <a:tcPr marL="89777" marR="89777" marT="44889" marB="44889"/>
                </a:tc>
                <a:tc>
                  <a:txBody>
                    <a:bodyPr/>
                    <a:lstStyle/>
                    <a:p>
                      <a:r>
                        <a:rPr lang="en-US" sz="1800" dirty="0"/>
                        <a:t>Heading 2</a:t>
                      </a:r>
                    </a:p>
                  </a:txBody>
                  <a:tcPr marL="89777" marR="89777" marT="44889" marB="44889"/>
                </a:tc>
                <a:tc>
                  <a:txBody>
                    <a:bodyPr/>
                    <a:lstStyle/>
                    <a:p>
                      <a:r>
                        <a:rPr lang="en-US" sz="1800" dirty="0"/>
                        <a:t>Heading 3</a:t>
                      </a:r>
                    </a:p>
                  </a:txBody>
                  <a:tcPr marL="89777" marR="89777" marT="44889" marB="44889"/>
                </a:tc>
                <a:tc>
                  <a:txBody>
                    <a:bodyPr/>
                    <a:lstStyle/>
                    <a:p>
                      <a:r>
                        <a:rPr lang="en-US" sz="1800" dirty="0"/>
                        <a:t>Heading 4</a:t>
                      </a:r>
                    </a:p>
                  </a:txBody>
                  <a:tcPr marL="89777" marR="89777" marT="44889" marB="44889"/>
                </a:tc>
                <a:tc>
                  <a:txBody>
                    <a:bodyPr/>
                    <a:lstStyle/>
                    <a:p>
                      <a:r>
                        <a:rPr lang="en-US" sz="1800" dirty="0"/>
                        <a:t>Heading 5</a:t>
                      </a:r>
                    </a:p>
                  </a:txBody>
                  <a:tcPr marL="89777" marR="89777" marT="44889" marB="44889"/>
                </a:tc>
                <a:extLst>
                  <a:ext uri="{0D108BD9-81ED-4DB2-BD59-A6C34878D82A}">
                    <a16:rowId xmlns:a16="http://schemas.microsoft.com/office/drawing/2014/main" val="10000"/>
                  </a:ext>
                </a:extLst>
              </a:tr>
              <a:tr h="533677">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extLst>
                  <a:ext uri="{0D108BD9-81ED-4DB2-BD59-A6C34878D82A}">
                    <a16:rowId xmlns:a16="http://schemas.microsoft.com/office/drawing/2014/main" val="10001"/>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2"/>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3"/>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Layout: </a:t>
            </a:r>
            <a:r>
              <a:rPr lang="en-US" dirty="0" err="1"/>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34</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a:t>Photo description</a:t>
            </a:r>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a:t>
            </a:r>
            <a:br>
              <a:rPr lang="en-US"/>
            </a:br>
            <a:r>
              <a:rPr lang="en-US"/>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dirty="0"/>
          </a:p>
        </p:txBody>
      </p:sp>
    </p:spTree>
    <p:extLst>
      <p:ext uri="{BB962C8B-B14F-4D97-AF65-F5344CB8AC3E}">
        <p14:creationId xmlns:p14="http://schemas.microsoft.com/office/powerpoint/2010/main" val="121400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a:t>First level bullet text</a:t>
            </a:r>
          </a:p>
          <a:p>
            <a:r>
              <a:rPr lang="en-US" dirty="0"/>
              <a:t>Line spacing 0.95, before paragraph 12pt</a:t>
            </a:r>
          </a:p>
          <a:p>
            <a:r>
              <a:rPr lang="en-US" dirty="0"/>
              <a:t>Left justified</a:t>
            </a:r>
          </a:p>
          <a:p>
            <a:r>
              <a:rPr lang="en-US" dirty="0"/>
              <a:t>Sentence case </a:t>
            </a:r>
          </a:p>
          <a:p>
            <a:r>
              <a:rPr lang="en-US" dirty="0"/>
              <a:t>First level bullet color is accent 2</a:t>
            </a:r>
          </a:p>
          <a:p>
            <a:pPr lvl="1"/>
            <a:r>
              <a:rPr lang="en-US" dirty="0"/>
              <a:t>Second bullet level</a:t>
            </a:r>
          </a:p>
          <a:p>
            <a:pPr lvl="1"/>
            <a:r>
              <a:rPr lang="en-US" dirty="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36</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 </a:t>
            </a:r>
            <a:br>
              <a:rPr lang="en-US"/>
            </a:br>
            <a:r>
              <a:rPr lang="en-US"/>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37</a:t>
            </a:fld>
            <a:endParaRPr lang="en-US" dirty="0"/>
          </a:p>
        </p:txBody>
      </p:sp>
    </p:spTree>
    <p:extLst>
      <p:ext uri="{BB962C8B-B14F-4D97-AF65-F5344CB8AC3E}">
        <p14:creationId xmlns:p14="http://schemas.microsoft.com/office/powerpoint/2010/main" val="3906494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38</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Content </a:t>
            </a:r>
            <a:br>
              <a:rPr lang="en-US"/>
            </a:br>
            <a:r>
              <a:rPr lang="en-US"/>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39</a:t>
            </a:fld>
            <a:endParaRPr lang="en-US" dirty="0"/>
          </a:p>
        </p:txBody>
      </p:sp>
    </p:spTree>
    <p:extLst>
      <p:ext uri="{BB962C8B-B14F-4D97-AF65-F5344CB8AC3E}">
        <p14:creationId xmlns:p14="http://schemas.microsoft.com/office/powerpoint/2010/main" val="561344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sz="2000" dirty="0"/>
              <a:t>Starting the framework for a lab assistant robot</a:t>
            </a:r>
          </a:p>
          <a:p>
            <a:r>
              <a:rPr lang="en-US" sz="2000"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Two Content </a:t>
            </a:r>
            <a:br>
              <a:rPr lang="en-US"/>
            </a:br>
            <a:r>
              <a:rPr lang="en-US"/>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40</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Detection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349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Single-Shot Detectors</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1026" name="Picture 2" descr="http://joshua881228.webfactional.com/media/uploads/ReadingNote/arXiv_SSD/SS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8" y="2438400"/>
            <a:ext cx="8236202" cy="23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8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err="1"/>
              <a:t>MobileNets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4376"/>
            <a:ext cx="9144000" cy="3518297"/>
          </a:xfrm>
          <a:prstGeom prst="rect">
            <a:avLst/>
          </a:prstGeom>
        </p:spPr>
      </p:pic>
      <p:sp>
        <p:nvSpPr>
          <p:cNvPr id="6" name="TextBox 5"/>
          <p:cNvSpPr txBox="1"/>
          <p:nvPr/>
        </p:nvSpPr>
        <p:spPr>
          <a:xfrm>
            <a:off x="4419600" y="6096000"/>
            <a:ext cx="914400" cy="914400"/>
          </a:xfrm>
          <a:prstGeom prst="rect">
            <a:avLst/>
          </a:prstGeom>
          <a:noFill/>
        </p:spPr>
        <p:txBody>
          <a:bodyPr wrap="none" rtlCol="0">
            <a:noAutofit/>
          </a:bodyPr>
          <a:lstStyle/>
          <a:p>
            <a:pPr algn="ctr"/>
            <a:r>
              <a:rPr lang="en-US" sz="1000" dirty="0"/>
              <a:t>A. G. Howard</a:t>
            </a:r>
            <a:r>
              <a:rPr lang="en-US" sz="1000" i="1" dirty="0"/>
              <a:t> et al</a:t>
            </a:r>
            <a:r>
              <a:rPr lang="en-US" sz="1000" dirty="0"/>
              <a:t>, "</a:t>
            </a:r>
            <a:r>
              <a:rPr lang="en-US" sz="1000" dirty="0" err="1"/>
              <a:t>MobileNets</a:t>
            </a:r>
            <a:r>
              <a:rPr lang="en-US" sz="1000" dirty="0"/>
              <a:t>: Efficient Convolutional Neural Networks for Mobile Vision Applications," 2017.</a:t>
            </a:r>
          </a:p>
          <a:p>
            <a:pPr algn="ctr"/>
            <a:endParaRPr lang="en-US" sz="1000" dirty="0" err="1"/>
          </a:p>
        </p:txBody>
      </p:sp>
    </p:spTree>
    <p:extLst>
      <p:ext uri="{BB962C8B-B14F-4D97-AF65-F5344CB8AC3E}">
        <p14:creationId xmlns:p14="http://schemas.microsoft.com/office/powerpoint/2010/main" val="2619525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245</TotalTime>
  <Words>3079</Words>
  <Application>Microsoft Office PowerPoint</Application>
  <PresentationFormat>On-screen Show (4:3)</PresentationFormat>
  <Paragraphs>428</Paragraphs>
  <Slides>40</Slides>
  <Notes>35</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Courier New</vt:lpstr>
      <vt:lpstr>Times New Roman</vt:lpstr>
      <vt:lpstr>Verdana</vt:lpstr>
      <vt:lpstr>Wingdings</vt:lpstr>
      <vt:lpstr>WPI-White</vt:lpstr>
      <vt:lpstr>WPI_Gray</vt:lpstr>
      <vt:lpstr>Desktop Object Identification and Tracking</vt:lpstr>
      <vt:lpstr>Introduction</vt:lpstr>
      <vt:lpstr>Motivation</vt:lpstr>
      <vt:lpstr>Introduction</vt:lpstr>
      <vt:lpstr>Desk Camera Configuration</vt:lpstr>
      <vt:lpstr>Code Structure</vt:lpstr>
      <vt:lpstr>Object Detection</vt:lpstr>
      <vt:lpstr>Single-Shot Detectors</vt:lpstr>
      <vt:lpstr>MobileNets</vt:lpstr>
      <vt:lpstr>Transfer Learning</vt:lpstr>
      <vt:lpstr>Gathering Training Set</vt:lpstr>
      <vt:lpstr>Bounding Box Labels</vt:lpstr>
      <vt:lpstr>Training New Model</vt:lpstr>
      <vt:lpstr>Real-time Detection (No Tracking)</vt:lpstr>
      <vt:lpstr>Object Tracking</vt:lpstr>
      <vt:lpstr>What is Object Tracking?</vt:lpstr>
      <vt:lpstr>Why Track?</vt:lpstr>
      <vt:lpstr>Tracking Methods</vt:lpstr>
      <vt:lpstr>Tracking Methods, Continued</vt:lpstr>
      <vt:lpstr>Incorporating Tracking</vt:lpstr>
      <vt:lpstr>Results and Conclusions</vt:lpstr>
      <vt:lpstr>Real-Time Detection (Tracking)</vt:lpstr>
      <vt:lpstr>Results</vt:lpstr>
      <vt:lpstr>Places to Improve</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55</cp:revision>
  <dcterms:created xsi:type="dcterms:W3CDTF">2016-10-10T18:04:18Z</dcterms:created>
  <dcterms:modified xsi:type="dcterms:W3CDTF">2017-12-11T21:54:11Z</dcterms:modified>
</cp:coreProperties>
</file>